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4" r:id="rId4"/>
    <p:sldId id="265" r:id="rId5"/>
    <p:sldId id="266" r:id="rId6"/>
    <p:sldId id="270" r:id="rId7"/>
    <p:sldId id="269" r:id="rId8"/>
    <p:sldId id="268" r:id="rId9"/>
    <p:sldId id="272" r:id="rId10"/>
    <p:sldId id="274" r:id="rId11"/>
    <p:sldId id="273" r:id="rId12"/>
    <p:sldId id="271" r:id="rId13"/>
    <p:sldId id="263"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14" d="100"/>
          <a:sy n="114" d="100"/>
        </p:scale>
        <p:origin x="-88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465B7319-8752-43DC-9251-6FF6EC4E5500}" type="datetimeFigureOut">
              <a:rPr lang="ru-RU" smtClean="0"/>
              <a:pPr/>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65B7319-8752-43DC-9251-6FF6EC4E5500}" type="datetimeFigureOut">
              <a:rPr lang="ru-RU" smtClean="0"/>
              <a:pPr/>
              <a:t>28.02.2016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5B7319-8752-43DC-9251-6FF6EC4E5500}" type="datetimeFigureOut">
              <a:rPr lang="ru-RU" smtClean="0"/>
              <a:pPr/>
              <a:t>28.02.2016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5B7319-8752-43DC-9251-6FF6EC4E5500}" type="datetimeFigureOut">
              <a:rPr lang="ru-RU" smtClean="0"/>
              <a:pPr/>
              <a:t>28.02.2016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5B7319-8752-43DC-9251-6FF6EC4E5500}" type="datetimeFigureOut">
              <a:rPr lang="ru-RU" smtClean="0"/>
              <a:pPr/>
              <a:t>28.02.2016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5B7319-8752-43DC-9251-6FF6EC4E5500}" type="datetimeFigureOut">
              <a:rPr lang="ru-RU" smtClean="0"/>
              <a:pPr/>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5B7319-8752-43DC-9251-6FF6EC4E5500}" type="datetimeFigureOut">
              <a:rPr lang="ru-RU" smtClean="0"/>
              <a:pPr/>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p>
            <a:fld id="{465B7319-8752-43DC-9251-6FF6EC4E5500}" type="datetimeFigureOut">
              <a:rPr lang="ru-RU" smtClean="0"/>
              <a:pPr/>
              <a:t>28.02.2016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p>
            <a:fld id="{465B7319-8752-43DC-9251-6FF6EC4E5500}" type="datetimeFigureOut">
              <a:rPr lang="ru-RU" smtClean="0"/>
              <a:pPr/>
              <a:t>28.02.2016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p>
            <a:fld id="{465B7319-8752-43DC-9251-6FF6EC4E5500}" type="datetimeFigureOut">
              <a:rPr lang="ru-RU" smtClean="0"/>
              <a:pPr/>
              <a:t>28.02.2016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5B7319-8752-43DC-9251-6FF6EC4E5500}" type="datetimeFigureOut">
              <a:rPr lang="ru-RU" smtClean="0"/>
              <a:pPr/>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65B7319-8752-43DC-9251-6FF6EC4E5500}" type="datetimeFigureOut">
              <a:rPr lang="ru-RU" smtClean="0"/>
              <a:pPr/>
              <a:t>28.02.2016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65B7319-8752-43DC-9251-6FF6EC4E5500}" type="datetimeFigureOut">
              <a:rPr lang="ru-RU" smtClean="0"/>
              <a:pPr/>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65B7319-8752-43DC-9251-6FF6EC4E5500}" type="datetimeFigureOut">
              <a:rPr lang="ru-RU" smtClean="0"/>
              <a:pPr/>
              <a:t>28.02.2016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65B7319-8752-43DC-9251-6FF6EC4E5500}" type="datetimeFigureOut">
              <a:rPr lang="ru-RU" smtClean="0"/>
              <a:pPr/>
              <a:t>28.02.2016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B7319-8752-43DC-9251-6FF6EC4E5500}" type="datetimeFigureOut">
              <a:rPr lang="ru-RU" smtClean="0"/>
              <a:pPr/>
              <a:t>28.02.2016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0933E-8E9E-46F7-A2F2-BCFA8E62F16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3" r:id="rId4"/>
    <p:sldLayoutId id="2147483650" r:id="rId5"/>
    <p:sldLayoutId id="2147483661"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1.xml"/><Relationship Id="rId5" Type="http://schemas.openxmlformats.org/officeDocument/2006/relationships/image" Target="../media/image12.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detstvogid.ru/?p=276" TargetMode="External"/><Relationship Id="rId2" Type="http://schemas.openxmlformats.org/officeDocument/2006/relationships/image" Target="../media/image3.jpeg"/><Relationship Id="rId1" Type="http://schemas.openxmlformats.org/officeDocument/2006/relationships/slideLayout" Target="../slideLayouts/slideLayout11.xml"/><Relationship Id="rId6" Type="http://schemas.openxmlformats.org/officeDocument/2006/relationships/hyperlink" Target="http://detstvogid.ru/?p=215" TargetMode="External"/><Relationship Id="rId5" Type="http://schemas.openxmlformats.org/officeDocument/2006/relationships/image" Target="../media/image6.gi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1.xml"/><Relationship Id="rId6" Type="http://schemas.microsoft.com/office/2007/relationships/hdphoto" Target="../media/hdphoto3.wdp"/><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11.xml"/><Relationship Id="rId6" Type="http://schemas.microsoft.com/office/2007/relationships/hdphoto" Target="../media/hdphoto4.wdp"/><Relationship Id="rId5" Type="http://schemas.openxmlformats.org/officeDocument/2006/relationships/image" Target="../media/image1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1.xml"/><Relationship Id="rId5" Type="http://schemas.openxmlformats.org/officeDocument/2006/relationships/hyperlink" Target="http://detstvogid.ru/fgos-doshkolnogo-obrazovaniya/.html"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rot="21104606">
            <a:off x="4994045" y="2007550"/>
            <a:ext cx="3421683" cy="2113376"/>
          </a:xfrm>
        </p:spPr>
        <p:txBody>
          <a:bodyPr>
            <a:noAutofit/>
          </a:bodyPr>
          <a:lstStyle/>
          <a:p>
            <a:pPr marL="0" indent="0">
              <a:buNone/>
            </a:pPr>
            <a:r>
              <a:rPr lang="ru-RU" sz="1800" i="1" dirty="0"/>
              <a:t>Воспитатель  </a:t>
            </a:r>
            <a:r>
              <a:rPr lang="ru-RU" sz="1800" i="1" dirty="0" err="1"/>
              <a:t>Бахилова</a:t>
            </a:r>
            <a:r>
              <a:rPr lang="ru-RU" sz="1800" i="1" dirty="0"/>
              <a:t> А.В. </a:t>
            </a:r>
            <a:endParaRPr lang="ru-RU" sz="1800" dirty="0"/>
          </a:p>
          <a:p>
            <a:pPr marL="0" indent="0">
              <a:buNone/>
            </a:pPr>
            <a:r>
              <a:rPr lang="ru-RU" sz="1800" i="1" dirty="0" smtClean="0"/>
              <a:t>МАДОУ </a:t>
            </a:r>
            <a:r>
              <a:rPr lang="ru-RU" sz="1800" i="1" dirty="0"/>
              <a:t>«Детский </a:t>
            </a:r>
            <a:r>
              <a:rPr lang="ru-RU" sz="1800" i="1" dirty="0" smtClean="0"/>
              <a:t>сад «Белочка</a:t>
            </a:r>
            <a:r>
              <a:rPr lang="ru-RU" sz="1800" i="1" dirty="0"/>
              <a:t>» села Новая Таволжанка </a:t>
            </a:r>
            <a:endParaRPr lang="ru-RU" sz="1800" dirty="0"/>
          </a:p>
          <a:p>
            <a:pPr marL="0" indent="0">
              <a:buNone/>
            </a:pPr>
            <a:r>
              <a:rPr lang="ru-RU" sz="1800" i="1" dirty="0" err="1"/>
              <a:t>Шебекинского</a:t>
            </a:r>
            <a:r>
              <a:rPr lang="ru-RU" sz="1800" i="1" dirty="0"/>
              <a:t> района Белгородской области».</a:t>
            </a:r>
            <a:endParaRPr lang="ru-RU" sz="1800" dirty="0"/>
          </a:p>
          <a:p>
            <a:pPr>
              <a:spcBef>
                <a:spcPts val="0"/>
              </a:spcBef>
            </a:pPr>
            <a:endParaRPr lang="ru-RU" sz="2400" i="1" dirty="0">
              <a:solidFill>
                <a:schemeClr val="tx1"/>
              </a:solidFill>
              <a:latin typeface="Times New Roman" pitchFamily="18" charset="0"/>
              <a:cs typeface="Times New Roman" pitchFamily="18" charset="0"/>
            </a:endParaRPr>
          </a:p>
        </p:txBody>
      </p:sp>
      <p:sp>
        <p:nvSpPr>
          <p:cNvPr id="4" name="Заголовок 1"/>
          <p:cNvSpPr txBox="1">
            <a:spLocks/>
          </p:cNvSpPr>
          <p:nvPr/>
        </p:nvSpPr>
        <p:spPr>
          <a:xfrm rot="21079967">
            <a:off x="636864" y="2115002"/>
            <a:ext cx="3704893" cy="1572267"/>
          </a:xfrm>
          <a:prstGeom prst="rect">
            <a:avLst/>
          </a:prstGeom>
        </p:spPr>
        <p:txBody>
          <a:bodyPr vert="horz" lIns="91440" tIns="45720" rIns="91440" bIns="45720" rtlCol="0" anchor="ctr">
            <a:noAutofit/>
          </a:bodyPr>
          <a:lstStyle/>
          <a:p>
            <a:pPr lvl="0" algn="ctr">
              <a:spcBef>
                <a:spcPct val="0"/>
              </a:spcBef>
              <a:defRPr/>
            </a:pPr>
            <a:r>
              <a:rPr lang="ru-RU" sz="2800" b="1" dirty="0">
                <a:solidFill>
                  <a:schemeClr val="accent4">
                    <a:lumMod val="50000"/>
                  </a:schemeClr>
                </a:solidFill>
              </a:rPr>
              <a:t>Речевое развитие как одно из направлений развития и образования </a:t>
            </a:r>
            <a:r>
              <a:rPr lang="ru-RU" sz="2800" b="1" dirty="0" smtClean="0">
                <a:solidFill>
                  <a:schemeClr val="accent4">
                    <a:lumMod val="50000"/>
                  </a:schemeClr>
                </a:solidFill>
              </a:rPr>
              <a:t>детей.</a:t>
            </a:r>
            <a:endParaRPr kumimoji="0" lang="ru-RU" sz="2800" b="0" i="0" u="none" strike="noStrike" kern="1200" cap="none" spc="0" normalizeH="0" baseline="0" noProof="0" dirty="0">
              <a:ln>
                <a:noFill/>
              </a:ln>
              <a:solidFill>
                <a:schemeClr val="accent4">
                  <a:lumMod val="50000"/>
                </a:schemeClr>
              </a:solidFill>
              <a:effectLst/>
              <a:uLnTx/>
              <a:uFillTx/>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a14:imgLayer r:embed="rId3">
                    <a14:imgEffect>
                      <a14:colorTemperature colorTemp="47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C:\Users\admin\Desktop\Рисунок1.png"/>
          <p:cNvPicPr>
            <a:picLocks noChangeAspect="1" noChangeArrowheads="1"/>
          </p:cNvPicPr>
          <p:nvPr/>
        </p:nvPicPr>
        <p:blipFill>
          <a:blip r:embed="rId4">
            <a:duotone>
              <a:prstClr val="black"/>
              <a:schemeClr val="accent6">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1552" y="-1"/>
            <a:ext cx="9142448" cy="686092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53952" y="404664"/>
            <a:ext cx="7704856" cy="1200329"/>
          </a:xfrm>
          <a:prstGeom prst="rect">
            <a:avLst/>
          </a:prstGeom>
        </p:spPr>
        <p:txBody>
          <a:bodyPr wrap="square">
            <a:spAutoFit/>
          </a:bodyPr>
          <a:lstStyle/>
          <a:p>
            <a:pPr marL="285750" indent="-285750" algn="just">
              <a:buFont typeface="Wingdings" pitchFamily="2" charset="2"/>
              <a:buChar char="§"/>
            </a:pPr>
            <a:r>
              <a:rPr lang="ru-RU" dirty="0" smtClean="0"/>
              <a:t>Выставляется </a:t>
            </a:r>
            <a:r>
              <a:rPr lang="ru-RU" dirty="0"/>
              <a:t>вся серия картинок. Первая открыта, остальные закрыты. Предлагается по такому расположению составить небольшой рассказ (по одной картинке). После составления рассказа открывается вторая картинка, дети снова придумывают рассказ по данному расположению. </a:t>
            </a:r>
          </a:p>
        </p:txBody>
      </p:sp>
      <p:pic>
        <p:nvPicPr>
          <p:cNvPr id="8194" name="Picture 2" descr="http://steshka.ru/wp-content/uploads/2015/05/syuzhetnye_kartinki_dlya_detey_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952" y="1884873"/>
            <a:ext cx="4916685" cy="373668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802131" y="1604993"/>
            <a:ext cx="2892354" cy="4247317"/>
          </a:xfrm>
          <a:prstGeom prst="rect">
            <a:avLst/>
          </a:prstGeom>
        </p:spPr>
        <p:txBody>
          <a:bodyPr wrap="square">
            <a:spAutoFit/>
          </a:bodyPr>
          <a:lstStyle/>
          <a:p>
            <a:pPr algn="just"/>
            <a:r>
              <a:rPr lang="ru-RU" dirty="0"/>
              <a:t>Далее открывается третья картинка (действия те же), затем четвертая картинка (действия те же). Дети придумывают название, выбирается самое удачное. Задача – развивать воображение, умение предвидеть развитие сюжета, действия персонажей, изображенных на первой картинке, формировать умение придумывать наиболее точное название рассказа.</a:t>
            </a:r>
            <a:endParaRPr lang="ru-RU" dirty="0"/>
          </a:p>
        </p:txBody>
      </p:sp>
    </p:spTree>
    <p:extLst>
      <p:ext uri="{BB962C8B-B14F-4D97-AF65-F5344CB8AC3E}">
        <p14:creationId xmlns:p14="http://schemas.microsoft.com/office/powerpoint/2010/main" val="1409980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a14:imgLayer r:embed="rId3">
                    <a14:imgEffect>
                      <a14:colorTemperature colorTemp="47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C:\Users\admin\Desktop\Рисунок1.png"/>
          <p:cNvPicPr>
            <a:picLocks noChangeAspect="1" noChangeArrowheads="1"/>
          </p:cNvPicPr>
          <p:nvPr/>
        </p:nvPicPr>
        <p:blipFill>
          <a:blip r:embed="rId4">
            <a:duotone>
              <a:prstClr val="black"/>
              <a:schemeClr val="accent6">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1552" y="-1"/>
            <a:ext cx="9142448" cy="686092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65366" y="449377"/>
            <a:ext cx="7920880" cy="1323439"/>
          </a:xfrm>
          <a:prstGeom prst="rect">
            <a:avLst/>
          </a:prstGeom>
        </p:spPr>
        <p:txBody>
          <a:bodyPr wrap="square">
            <a:spAutoFit/>
          </a:bodyPr>
          <a:lstStyle/>
          <a:p>
            <a:pPr marL="285750" indent="-285750" algn="just">
              <a:buFont typeface="Wingdings" pitchFamily="2" charset="2"/>
              <a:buChar char="§"/>
            </a:pPr>
            <a:r>
              <a:rPr lang="ru-RU" sz="1600" dirty="0" smtClean="0"/>
              <a:t>Предлагается </a:t>
            </a:r>
            <a:r>
              <a:rPr lang="ru-RU" sz="1600" dirty="0"/>
              <a:t>серия картинок, которую надо разложить в правильной последовательности и составить коллективный рассказ. Педагог спрашивает, кто начнет рассказ, кто расскажет середину, кто будет заканчивать. Задача</a:t>
            </a:r>
            <a:r>
              <a:rPr lang="ru-RU" sz="1600" b="1" dirty="0"/>
              <a:t> – </a:t>
            </a:r>
            <a:r>
              <a:rPr lang="ru-RU" sz="1600" dirty="0"/>
              <a:t>закреплять представление о композиции, формировать умение действовать сообща, помогать товарищу случае затруднения.</a:t>
            </a:r>
            <a:endParaRPr lang="ru-RU" sz="1600" dirty="0"/>
          </a:p>
        </p:txBody>
      </p:sp>
      <p:sp>
        <p:nvSpPr>
          <p:cNvPr id="3" name="Прямоугольник 2"/>
          <p:cNvSpPr/>
          <p:nvPr/>
        </p:nvSpPr>
        <p:spPr>
          <a:xfrm>
            <a:off x="737320" y="1772816"/>
            <a:ext cx="7920880" cy="2062103"/>
          </a:xfrm>
          <a:prstGeom prst="rect">
            <a:avLst/>
          </a:prstGeom>
        </p:spPr>
        <p:txBody>
          <a:bodyPr wrap="square">
            <a:spAutoFit/>
          </a:bodyPr>
          <a:lstStyle/>
          <a:p>
            <a:pPr marL="285750" indent="-285750" algn="just">
              <a:buFont typeface="Wingdings" pitchFamily="2" charset="2"/>
              <a:buChar char="§"/>
            </a:pPr>
            <a:r>
              <a:rPr lang="ru-RU" sz="1600" dirty="0"/>
              <a:t>Предлагается серия из четырех картинок: три первые закрыты, последняя открыта. Вопрос: «Как вы думаете, что здесь могло произойти? Попробуйте составить рассказ, когда вы знаете, чем закончились события». Один ребенок рассказывает по такому расположению. Затем</a:t>
            </a:r>
            <a:r>
              <a:rPr lang="ru-RU" sz="1600" b="1" dirty="0"/>
              <a:t> </a:t>
            </a:r>
            <a:r>
              <a:rPr lang="ru-RU" sz="1600" dirty="0"/>
              <a:t>открывается первая картинка. Снова придумывается рассказ. После этого открываются средние картинки. Коллективно или один ребенок составляет рассказ по открытым картинкам. Дается название, выбирается лучшее. Задача – закреплять представление о композиции, развивать воображение, логику выстраивания сюжета.</a:t>
            </a:r>
            <a:endParaRPr lang="ru-RU" sz="1600" dirty="0"/>
          </a:p>
        </p:txBody>
      </p:sp>
      <p:sp>
        <p:nvSpPr>
          <p:cNvPr id="4" name="Прямоугольник 3"/>
          <p:cNvSpPr/>
          <p:nvPr/>
        </p:nvSpPr>
        <p:spPr>
          <a:xfrm>
            <a:off x="901370" y="4005064"/>
            <a:ext cx="7756830" cy="2062103"/>
          </a:xfrm>
          <a:prstGeom prst="rect">
            <a:avLst/>
          </a:prstGeom>
        </p:spPr>
        <p:txBody>
          <a:bodyPr wrap="square">
            <a:spAutoFit/>
          </a:bodyPr>
          <a:lstStyle/>
          <a:p>
            <a:pPr marL="285750" indent="-285750" algn="just">
              <a:buFont typeface="Wingdings" pitchFamily="2" charset="2"/>
              <a:buChar char="§"/>
            </a:pPr>
            <a:r>
              <a:rPr lang="ru-RU" sz="1600" dirty="0"/>
              <a:t>Педагог показывает одну картинку, дети рассматривают. Затем ребенок придумывает рассказ по одной картинке. Вопрос: «Может ли быть продолжение у этого рассказа? Каким оно может быть?» Затем выставляется вся серия картинок из 5 штук. Открываются первая, третья и пятая.  Вторая и четвертая – закрыты. Дети составляют рассказ по такому расположению. Затем открывается вторая картинк</a:t>
            </a:r>
            <a:r>
              <a:rPr lang="ru-RU" sz="1600" b="1" dirty="0"/>
              <a:t>а</a:t>
            </a:r>
            <a:r>
              <a:rPr lang="ru-RU" sz="1600" dirty="0"/>
              <a:t>, снова составляется рассказ. Те же действия с четвертой картинкой. Группа из 5 человек составляет новый рассказ. Задача – формировать умение чувствовать логику изложения, развивать воображение.</a:t>
            </a:r>
          </a:p>
        </p:txBody>
      </p:sp>
    </p:spTree>
    <p:extLst>
      <p:ext uri="{BB962C8B-B14F-4D97-AF65-F5344CB8AC3E}">
        <p14:creationId xmlns:p14="http://schemas.microsoft.com/office/powerpoint/2010/main" val="906991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a14:imgLayer r:embed="rId3">
                    <a14:imgEffect>
                      <a14:colorTemperature colorTemp="47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C:\Users\admin\Desktop\Рисунок1.png"/>
          <p:cNvPicPr>
            <a:picLocks noChangeAspect="1" noChangeArrowheads="1"/>
          </p:cNvPicPr>
          <p:nvPr/>
        </p:nvPicPr>
        <p:blipFill>
          <a:blip r:embed="rId4">
            <a:duotone>
              <a:prstClr val="black"/>
              <a:schemeClr val="accent6">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9144000" cy="686208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55576" y="331204"/>
            <a:ext cx="7920880" cy="1754326"/>
          </a:xfrm>
          <a:prstGeom prst="rect">
            <a:avLst/>
          </a:prstGeom>
        </p:spPr>
        <p:txBody>
          <a:bodyPr wrap="square">
            <a:spAutoFit/>
          </a:bodyPr>
          <a:lstStyle/>
          <a:p>
            <a:pPr marL="285750" indent="-285750" algn="just">
              <a:buFont typeface="Wingdings" pitchFamily="2" charset="2"/>
              <a:buChar char="§"/>
            </a:pPr>
            <a:r>
              <a:rPr lang="ru-RU" dirty="0"/>
              <a:t>Педагог выставляет серию из 4 картинок, открываются первая и четвертая, вторая и третья –</a:t>
            </a:r>
            <a:r>
              <a:rPr lang="ru-RU" b="1" dirty="0"/>
              <a:t> </a:t>
            </a:r>
            <a:r>
              <a:rPr lang="ru-RU" dirty="0"/>
              <a:t>закрыты. Дети придумывают</a:t>
            </a:r>
            <a:r>
              <a:rPr lang="ru-RU" b="1" dirty="0"/>
              <a:t> </a:t>
            </a:r>
            <a:r>
              <a:rPr lang="ru-RU" dirty="0"/>
              <a:t>рассказ по этому расположению (по 2 картинкам), дают название. Затем открываются все картинки, составляется рассказ. Задача – закреплять представление о композиции (известно начало и конец, дети предполагают, что может быть изображено в середине).</a:t>
            </a:r>
            <a:endParaRPr lang="ru-RU" dirty="0"/>
          </a:p>
        </p:txBody>
      </p:sp>
      <p:sp>
        <p:nvSpPr>
          <p:cNvPr id="3" name="Прямоугольник 2"/>
          <p:cNvSpPr/>
          <p:nvPr/>
        </p:nvSpPr>
        <p:spPr>
          <a:xfrm>
            <a:off x="928528" y="2132856"/>
            <a:ext cx="7776864" cy="3693319"/>
          </a:xfrm>
          <a:prstGeom prst="rect">
            <a:avLst/>
          </a:prstGeom>
        </p:spPr>
        <p:txBody>
          <a:bodyPr wrap="square">
            <a:spAutoFit/>
          </a:bodyPr>
          <a:lstStyle/>
          <a:p>
            <a:pPr algn="just"/>
            <a:r>
              <a:rPr lang="ru-RU" dirty="0"/>
              <a:t>Варианты</a:t>
            </a:r>
            <a:r>
              <a:rPr lang="ru-RU" b="1" dirty="0"/>
              <a:t> </a:t>
            </a:r>
            <a:r>
              <a:rPr lang="ru-RU" dirty="0"/>
              <a:t>заданий:</a:t>
            </a:r>
          </a:p>
          <a:p>
            <a:pPr marL="285750" indent="-285750" algn="just">
              <a:buFont typeface="Wingdings" pitchFamily="2" charset="2"/>
              <a:buChar char="§"/>
            </a:pPr>
            <a:r>
              <a:rPr lang="ru-RU" dirty="0" smtClean="0"/>
              <a:t>Поиграть </a:t>
            </a:r>
            <a:r>
              <a:rPr lang="ru-RU" dirty="0"/>
              <a:t>в игру «Какой картинки не стало?» (дети закрывают глаза, а воспитатель прячет одну из иллюстраций) или «Какой не хватает?»</a:t>
            </a:r>
          </a:p>
          <a:p>
            <a:pPr marL="285750" indent="-285750" algn="just">
              <a:buFont typeface="Wingdings" pitchFamily="2" charset="2"/>
              <a:buChar char="§"/>
            </a:pPr>
            <a:r>
              <a:rPr lang="ru-RU" dirty="0" smtClean="0"/>
              <a:t>Поиграть </a:t>
            </a:r>
            <a:r>
              <a:rPr lang="ru-RU" dirty="0"/>
              <a:t>в игру «Какие картинки поменялись местами?»</a:t>
            </a:r>
          </a:p>
          <a:p>
            <a:pPr marL="285750" indent="-285750" algn="just">
              <a:buFont typeface="Wingdings" pitchFamily="2" charset="2"/>
              <a:buChar char="§"/>
            </a:pPr>
            <a:r>
              <a:rPr lang="ru-RU" dirty="0" smtClean="0"/>
              <a:t>Раздать </a:t>
            </a:r>
            <a:r>
              <a:rPr lang="ru-RU" dirty="0"/>
              <a:t>картинки детям и предложить выставить их на демонстрационном полотне в нужный момент коллективного рассказа.</a:t>
            </a:r>
          </a:p>
          <a:p>
            <a:pPr marL="285750" indent="-285750" algn="just">
              <a:buFont typeface="Wingdings" pitchFamily="2" charset="2"/>
              <a:buChar char="§"/>
            </a:pPr>
            <a:r>
              <a:rPr lang="ru-RU" dirty="0" smtClean="0"/>
              <a:t>Перемешать </a:t>
            </a:r>
            <a:r>
              <a:rPr lang="ru-RU" dirty="0"/>
              <a:t>сюжетные картинки к 2-3 знакомым сказкам, раздать и предложить разложить по сказкам в правильной последовательности и рассказать.</a:t>
            </a:r>
          </a:p>
          <a:p>
            <a:pPr marL="285750" indent="-285750" algn="just">
              <a:buFont typeface="Wingdings" pitchFamily="2" charset="2"/>
              <a:buChar char="§"/>
            </a:pPr>
            <a:r>
              <a:rPr lang="ru-RU" dirty="0" smtClean="0"/>
              <a:t>Раздать </a:t>
            </a:r>
            <a:r>
              <a:rPr lang="ru-RU" dirty="0"/>
              <a:t>по одной иллюстрации и определить по ней название сказки.</a:t>
            </a:r>
          </a:p>
          <a:p>
            <a:pPr marL="285750" indent="-285750" algn="just">
              <a:buFont typeface="Wingdings" pitchFamily="2" charset="2"/>
              <a:buChar char="§"/>
            </a:pPr>
            <a:r>
              <a:rPr lang="ru-RU" dirty="0" smtClean="0"/>
              <a:t>Раздать </a:t>
            </a:r>
            <a:r>
              <a:rPr lang="ru-RU" dirty="0"/>
              <a:t>каждому ребенку по картинке к 2-3 сказкам и прочитать фрагменты из этих сказок (дети угадывают по отрывку и поднимают соответствующие иллюстрации).</a:t>
            </a:r>
          </a:p>
        </p:txBody>
      </p:sp>
    </p:spTree>
    <p:extLst>
      <p:ext uri="{BB962C8B-B14F-4D97-AF65-F5344CB8AC3E}">
        <p14:creationId xmlns:p14="http://schemas.microsoft.com/office/powerpoint/2010/main" val="2788513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54897" y="553904"/>
            <a:ext cx="6696744" cy="1938992"/>
          </a:xfrm>
          <a:prstGeom prst="rect">
            <a:avLst/>
          </a:prstGeom>
        </p:spPr>
        <p:txBody>
          <a:bodyPr wrap="square">
            <a:spAutoFit/>
          </a:bodyPr>
          <a:lstStyle/>
          <a:p>
            <a:pPr algn="just"/>
            <a:r>
              <a:rPr lang="ru-RU" sz="2000" dirty="0"/>
              <a:t>Таким образом, в рамках</a:t>
            </a:r>
            <a:r>
              <a:rPr lang="ru-RU" sz="2000" b="1" dirty="0"/>
              <a:t> </a:t>
            </a:r>
            <a:r>
              <a:rPr lang="ru-RU" sz="2000" dirty="0"/>
              <a:t>развивающего обучения дети выполняют различные лексические и грамматические упражнения, направленные на формирование умений составлять простые и сложные предложения, подбирать синонимы и антонимы к заданным словам, связывать между собой части высказывания.</a:t>
            </a:r>
          </a:p>
        </p:txBody>
      </p:sp>
      <p:pic>
        <p:nvPicPr>
          <p:cNvPr id="12290" name="Picture 2" descr="http://static.ow.ly/photos/original/aE7H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5095" y="2276872"/>
            <a:ext cx="3328377" cy="3517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260648"/>
            <a:ext cx="7488832" cy="1477328"/>
          </a:xfrm>
          <a:prstGeom prst="rect">
            <a:avLst/>
          </a:prstGeom>
        </p:spPr>
        <p:txBody>
          <a:bodyPr wrap="square">
            <a:spAutoFit/>
          </a:bodyPr>
          <a:lstStyle/>
          <a:p>
            <a:r>
              <a:rPr lang="ru-RU" b="1" dirty="0"/>
              <a:t>ЦЕЛИ:</a:t>
            </a:r>
            <a:r>
              <a:rPr lang="ru-RU" dirty="0"/>
              <a:t> </a:t>
            </a:r>
          </a:p>
          <a:p>
            <a:pPr marL="285750" lvl="0" indent="-285750" algn="just">
              <a:buFont typeface="Arial" pitchFamily="34" charset="0"/>
              <a:buChar char="•"/>
            </a:pPr>
            <a:r>
              <a:rPr lang="ru-RU" dirty="0"/>
              <a:t>Создать условия для профессионального самосовершенствования, взаимообогащения воспитателей по данной теме; </a:t>
            </a:r>
          </a:p>
          <a:p>
            <a:pPr marL="285750" lvl="0" indent="-285750" algn="just">
              <a:buFont typeface="Arial" pitchFamily="34" charset="0"/>
              <a:buChar char="•"/>
            </a:pPr>
            <a:r>
              <a:rPr lang="ru-RU" dirty="0"/>
              <a:t>Показать практику работы по организации  речевого развития в детском саду.</a:t>
            </a:r>
          </a:p>
        </p:txBody>
      </p:sp>
      <p:sp>
        <p:nvSpPr>
          <p:cNvPr id="5" name="Прямоугольник 4"/>
          <p:cNvSpPr/>
          <p:nvPr/>
        </p:nvSpPr>
        <p:spPr>
          <a:xfrm>
            <a:off x="534543" y="1844824"/>
            <a:ext cx="7848872" cy="3139321"/>
          </a:xfrm>
          <a:prstGeom prst="rect">
            <a:avLst/>
          </a:prstGeom>
        </p:spPr>
        <p:txBody>
          <a:bodyPr wrap="square">
            <a:spAutoFit/>
          </a:bodyPr>
          <a:lstStyle/>
          <a:p>
            <a:r>
              <a:rPr lang="ru-RU" b="1" i="1" dirty="0"/>
              <a:t>ТЕХНОЛОГИЯ  ПОДГОТОВКИ  И  ПРОВЕДЕНИЯ </a:t>
            </a:r>
            <a:endParaRPr lang="ru-RU" dirty="0"/>
          </a:p>
          <a:p>
            <a:r>
              <a:rPr lang="ru-RU" dirty="0"/>
              <a:t>1</a:t>
            </a:r>
            <a:r>
              <a:rPr lang="ru-RU" b="1" dirty="0"/>
              <a:t>. Презентация педагогического опыта:</a:t>
            </a:r>
            <a:endParaRPr lang="ru-RU" dirty="0"/>
          </a:p>
          <a:p>
            <a:r>
              <a:rPr lang="ru-RU" dirty="0"/>
              <a:t>- информация   по работе над данной темой;</a:t>
            </a:r>
          </a:p>
          <a:p>
            <a:r>
              <a:rPr lang="ru-RU" dirty="0"/>
              <a:t>- результаты (прогноз).</a:t>
            </a:r>
          </a:p>
          <a:p>
            <a:r>
              <a:rPr lang="ru-RU" b="1" dirty="0"/>
              <a:t>2. Имитационная игра:</a:t>
            </a:r>
            <a:endParaRPr lang="ru-RU" dirty="0"/>
          </a:p>
          <a:p>
            <a:r>
              <a:rPr lang="ru-RU" dirty="0"/>
              <a:t>- проведение учебного занятия со слушателями, демонстрация приемов эффективной работы с детьми;</a:t>
            </a:r>
          </a:p>
          <a:p>
            <a:r>
              <a:rPr lang="ru-RU" dirty="0"/>
              <a:t>- слушатели играют две роли: детей, экспертов.</a:t>
            </a:r>
          </a:p>
          <a:p>
            <a:r>
              <a:rPr lang="ru-RU" b="1" dirty="0"/>
              <a:t>3.Моделирование.</a:t>
            </a:r>
            <a:endParaRPr lang="ru-RU" dirty="0"/>
          </a:p>
          <a:p>
            <a:r>
              <a:rPr lang="ru-RU" b="1" dirty="0"/>
              <a:t>4. Рефлексия:</a:t>
            </a:r>
            <a:endParaRPr lang="ru-RU" dirty="0"/>
          </a:p>
          <a:p>
            <a:r>
              <a:rPr lang="ru-RU" dirty="0"/>
              <a:t>- дискуссия по результатам совместной деятельности  воспитателей ДОУ.</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a14:imgLayer r:embed="rId3">
                    <a14:imgEffect>
                      <a14:colorTemperature colorTemp="47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C:\Users\admin\Desktop\Рисунок1.png"/>
          <p:cNvPicPr>
            <a:picLocks noChangeAspect="1" noChangeArrowheads="1"/>
          </p:cNvPicPr>
          <p:nvPr/>
        </p:nvPicPr>
        <p:blipFill>
          <a:blip r:embed="rId4">
            <a:duotone>
              <a:prstClr val="black"/>
              <a:schemeClr val="accent6">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9218" y="-11003"/>
            <a:ext cx="9153218" cy="686900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99592" y="332656"/>
            <a:ext cx="7776864" cy="2862322"/>
          </a:xfrm>
          <a:prstGeom prst="rect">
            <a:avLst/>
          </a:prstGeom>
        </p:spPr>
        <p:txBody>
          <a:bodyPr wrap="square">
            <a:spAutoFit/>
          </a:bodyPr>
          <a:lstStyle/>
          <a:p>
            <a:pPr fontAlgn="base"/>
            <a:r>
              <a:rPr lang="ru-RU" b="1" dirty="0"/>
              <a:t>Задачи образовательной области «Речевое развитие»:</a:t>
            </a:r>
          </a:p>
          <a:p>
            <a:pPr marL="285750" indent="-285750" algn="just" fontAlgn="base">
              <a:buFont typeface="Wingdings" pitchFamily="2" charset="2"/>
              <a:buChar char="v"/>
            </a:pPr>
            <a:r>
              <a:rPr lang="ru-RU" dirty="0" smtClean="0"/>
              <a:t>владение </a:t>
            </a:r>
            <a:r>
              <a:rPr lang="ru-RU" dirty="0"/>
              <a:t>речью как средством общения и культуры;</a:t>
            </a:r>
          </a:p>
          <a:p>
            <a:pPr marL="285750" indent="-285750" algn="just" fontAlgn="base">
              <a:buFont typeface="Wingdings" pitchFamily="2" charset="2"/>
              <a:buChar char="v"/>
            </a:pPr>
            <a:r>
              <a:rPr lang="ru-RU" dirty="0" smtClean="0"/>
              <a:t>обогащение </a:t>
            </a:r>
            <a:r>
              <a:rPr lang="ru-RU" dirty="0"/>
              <a:t>активного словаря; развитие связной, грамматически правильной диалогической и монологической речи;</a:t>
            </a:r>
          </a:p>
          <a:p>
            <a:pPr marL="285750" indent="-285750" algn="just" fontAlgn="base">
              <a:buFont typeface="Wingdings" pitchFamily="2" charset="2"/>
              <a:buChar char="v"/>
            </a:pPr>
            <a:r>
              <a:rPr lang="ru-RU" dirty="0" smtClean="0"/>
              <a:t>развитие </a:t>
            </a:r>
            <a:r>
              <a:rPr lang="ru-RU" dirty="0"/>
              <a:t>речевого творчества; развитие звуковой и интонационной культуры речи, фонематического слуха;</a:t>
            </a:r>
          </a:p>
          <a:p>
            <a:pPr marL="285750" indent="-285750" algn="just" fontAlgn="base">
              <a:buFont typeface="Wingdings" pitchFamily="2" charset="2"/>
              <a:buChar char="v"/>
            </a:pPr>
            <a:r>
              <a:rPr lang="ru-RU" dirty="0" smtClean="0"/>
              <a:t>знакомство </a:t>
            </a:r>
            <a:r>
              <a:rPr lang="ru-RU" dirty="0"/>
              <a:t>с книжной культурой, детской литературой, понимание на слух текстов различных жанров детской литературы;</a:t>
            </a:r>
          </a:p>
          <a:p>
            <a:pPr marL="285750" indent="-285750" algn="just" fontAlgn="base">
              <a:buFont typeface="Wingdings" pitchFamily="2" charset="2"/>
              <a:buChar char="v"/>
            </a:pPr>
            <a:r>
              <a:rPr lang="ru-RU" dirty="0" smtClean="0"/>
              <a:t>формирование </a:t>
            </a:r>
            <a:r>
              <a:rPr lang="ru-RU" dirty="0"/>
              <a:t>звуковой аналитико-синтетической активности как предпосылки обучения грамоте.</a:t>
            </a:r>
          </a:p>
        </p:txBody>
      </p:sp>
      <p:sp>
        <p:nvSpPr>
          <p:cNvPr id="3" name="Прямоугольник 2"/>
          <p:cNvSpPr/>
          <p:nvPr/>
        </p:nvSpPr>
        <p:spPr>
          <a:xfrm>
            <a:off x="2915816" y="3423498"/>
            <a:ext cx="5688632" cy="2308324"/>
          </a:xfrm>
          <a:prstGeom prst="rect">
            <a:avLst/>
          </a:prstGeom>
        </p:spPr>
        <p:txBody>
          <a:bodyPr wrap="square">
            <a:spAutoFit/>
          </a:bodyPr>
          <a:lstStyle/>
          <a:p>
            <a:pPr algn="just"/>
            <a:r>
              <a:rPr lang="ru-RU" dirty="0"/>
              <a:t>Кроме традиционных речевых задач (формирования звуковой культуры речи, словарной работы, развития грамматического строя и связной речи) особое внимание следует обратить на задачи:</a:t>
            </a:r>
          </a:p>
          <a:p>
            <a:pPr marL="285750" indent="-285750" algn="just">
              <a:buFont typeface="Arial" pitchFamily="34" charset="0"/>
              <a:buChar char="•"/>
            </a:pPr>
            <a:r>
              <a:rPr lang="ru-RU" dirty="0" smtClean="0"/>
              <a:t>развития </a:t>
            </a:r>
            <a:r>
              <a:rPr lang="ru-RU" b="1" dirty="0"/>
              <a:t>диалогической речи</a:t>
            </a:r>
            <a:r>
              <a:rPr lang="ru-RU" dirty="0"/>
              <a:t> дошкольников;</a:t>
            </a:r>
          </a:p>
          <a:p>
            <a:pPr marL="285750" indent="-285750" algn="just">
              <a:buFont typeface="Arial" pitchFamily="34" charset="0"/>
              <a:buChar char="•"/>
            </a:pPr>
            <a:r>
              <a:rPr lang="ru-RU" dirty="0" smtClean="0"/>
              <a:t>развития </a:t>
            </a:r>
            <a:r>
              <a:rPr lang="ru-RU" b="1" dirty="0"/>
              <a:t>речевого творчества</a:t>
            </a:r>
            <a:r>
              <a:rPr lang="ru-RU" dirty="0"/>
              <a:t>;</a:t>
            </a:r>
          </a:p>
          <a:p>
            <a:pPr marL="285750" indent="-285750" algn="just">
              <a:buFont typeface="Arial" pitchFamily="34" charset="0"/>
              <a:buChar char="•"/>
            </a:pPr>
            <a:r>
              <a:rPr lang="ru-RU" dirty="0" smtClean="0"/>
              <a:t>формирования </a:t>
            </a:r>
            <a:r>
              <a:rPr lang="ru-RU" b="1" dirty="0"/>
              <a:t>понимания на слух текстов</a:t>
            </a:r>
            <a:r>
              <a:rPr lang="ru-RU" dirty="0"/>
              <a:t> различных жанров детской литературы.</a:t>
            </a:r>
          </a:p>
        </p:txBody>
      </p:sp>
      <p:pic>
        <p:nvPicPr>
          <p:cNvPr id="7" name="Picture 4" descr="http://izollab.ru/wp-content/uploads/2015/02/%D0%A1%D0%BE%D0%B2%D0%B0-%D0%BC%D1%83%D0%B4%D1%80%D0%B0%D1%8F.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528" b="98744" l="7352" r="89821"/>
                    </a14:imgEffect>
                  </a14:imgLayer>
                </a14:imgProps>
              </a:ext>
              <a:ext uri="{28A0092B-C50C-407E-A947-70E740481C1C}">
                <a14:useLocalDpi xmlns:a14="http://schemas.microsoft.com/office/drawing/2010/main" val="0"/>
              </a:ext>
            </a:extLst>
          </a:blip>
          <a:srcRect/>
          <a:stretch>
            <a:fillRect/>
          </a:stretch>
        </p:blipFill>
        <p:spPr bwMode="auto">
          <a:xfrm>
            <a:off x="755576" y="3284984"/>
            <a:ext cx="2302828" cy="2591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646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a14:imgLayer r:embed="rId3">
                    <a14:imgEffect>
                      <a14:colorTemperature colorTemp="47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C:\Users\admin\Desktop\Рисунок1.png"/>
          <p:cNvPicPr>
            <a:picLocks noChangeAspect="1" noChangeArrowheads="1"/>
          </p:cNvPicPr>
          <p:nvPr/>
        </p:nvPicPr>
        <p:blipFill>
          <a:blip r:embed="rId4">
            <a:duotone>
              <a:prstClr val="black"/>
              <a:schemeClr val="accent6">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3675" y="11528"/>
            <a:ext cx="9123194" cy="684647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ds115.ru/attachments/Image/school0301.gif?template=gener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804248" y="1772816"/>
            <a:ext cx="2088232" cy="205560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18229" y="1923455"/>
            <a:ext cx="5904656" cy="1754326"/>
          </a:xfrm>
          <a:prstGeom prst="rect">
            <a:avLst/>
          </a:prstGeom>
        </p:spPr>
        <p:txBody>
          <a:bodyPr wrap="square">
            <a:spAutoFit/>
          </a:bodyPr>
          <a:lstStyle/>
          <a:p>
            <a:pPr marL="342900" indent="-342900" algn="just">
              <a:buFont typeface="Wingdings" pitchFamily="2" charset="2"/>
              <a:buChar char="q"/>
            </a:pPr>
            <a:r>
              <a:rPr lang="ru-RU" dirty="0" smtClean="0"/>
              <a:t>Стандарт </a:t>
            </a:r>
            <a:r>
              <a:rPr lang="ru-RU" dirty="0"/>
              <a:t>направлен на развитие творческого потенциала каждого ребенка, формирование творческой активности и самостоятельности. Задача </a:t>
            </a:r>
            <a:r>
              <a:rPr lang="ru-RU" b="1" dirty="0">
                <a:hlinkClick r:id="rId6" tooltip="Творческие методы работы со сказкой в детском саду"/>
              </a:rPr>
              <a:t>развития</a:t>
            </a:r>
            <a:r>
              <a:rPr lang="ru-RU" u="sng" dirty="0">
                <a:hlinkClick r:id="rId6" tooltip="Творческие методы работы со сказкой в детском саду"/>
              </a:rPr>
              <a:t> </a:t>
            </a:r>
            <a:r>
              <a:rPr lang="ru-RU" b="1" dirty="0">
                <a:solidFill>
                  <a:schemeClr val="accent2">
                    <a:lumMod val="50000"/>
                  </a:schemeClr>
                </a:solidFill>
                <a:hlinkClick r:id="rId6" tooltip="Творческие методы работы со сказкой в детском саду"/>
              </a:rPr>
              <a:t>речевого творчества</a:t>
            </a:r>
            <a:r>
              <a:rPr lang="ru-RU" b="1" dirty="0">
                <a:solidFill>
                  <a:schemeClr val="accent2">
                    <a:lumMod val="50000"/>
                  </a:schemeClr>
                </a:solidFill>
              </a:rPr>
              <a:t> </a:t>
            </a:r>
            <a:r>
              <a:rPr lang="ru-RU" dirty="0"/>
              <a:t>у дошкольников – формирование позиции активного участника в речевом </a:t>
            </a:r>
            <a:r>
              <a:rPr lang="ru-RU" dirty="0" smtClean="0"/>
              <a:t>взаимодействии.</a:t>
            </a:r>
          </a:p>
        </p:txBody>
      </p:sp>
      <p:sp>
        <p:nvSpPr>
          <p:cNvPr id="5" name="Прямоугольник 4"/>
          <p:cNvSpPr/>
          <p:nvPr/>
        </p:nvSpPr>
        <p:spPr>
          <a:xfrm>
            <a:off x="1043608" y="476672"/>
            <a:ext cx="7350160" cy="1200329"/>
          </a:xfrm>
          <a:prstGeom prst="rect">
            <a:avLst/>
          </a:prstGeom>
        </p:spPr>
        <p:txBody>
          <a:bodyPr wrap="square">
            <a:spAutoFit/>
          </a:bodyPr>
          <a:lstStyle/>
          <a:p>
            <a:pPr marL="342900" indent="-342900" algn="just">
              <a:buFont typeface="Wingdings" pitchFamily="2" charset="2"/>
              <a:buChar char="q"/>
            </a:pPr>
            <a:r>
              <a:rPr lang="ru-RU" dirty="0"/>
              <a:t>Речь рассматривается как средство общения. Чтобы конструктивно взаимодействовать со взрослыми и сверстниками, ребенок должен свободно владеть </a:t>
            </a:r>
            <a:r>
              <a:rPr lang="ru-RU" b="1" dirty="0">
                <a:solidFill>
                  <a:schemeClr val="accent2">
                    <a:lumMod val="50000"/>
                  </a:schemeClr>
                </a:solidFill>
                <a:hlinkClick r:id="rId7" tooltip="Развитие диалогического общения у детей дошкольного возраста"/>
              </a:rPr>
              <a:t>диалогическим общением</a:t>
            </a:r>
            <a:r>
              <a:rPr lang="ru-RU" b="1" dirty="0">
                <a:solidFill>
                  <a:schemeClr val="accent2">
                    <a:lumMod val="50000"/>
                  </a:schemeClr>
                </a:solidFill>
              </a:rPr>
              <a:t> </a:t>
            </a:r>
            <a:r>
              <a:rPr lang="ru-RU" dirty="0"/>
              <a:t>и использовать все вербальные и невербальные средства этого общения.</a:t>
            </a:r>
          </a:p>
        </p:txBody>
      </p:sp>
      <p:sp>
        <p:nvSpPr>
          <p:cNvPr id="7" name="Прямоугольник 6"/>
          <p:cNvSpPr/>
          <p:nvPr/>
        </p:nvSpPr>
        <p:spPr>
          <a:xfrm>
            <a:off x="902264" y="3933056"/>
            <a:ext cx="7632848" cy="2308324"/>
          </a:xfrm>
          <a:prstGeom prst="rect">
            <a:avLst/>
          </a:prstGeom>
        </p:spPr>
        <p:txBody>
          <a:bodyPr wrap="square">
            <a:spAutoFit/>
          </a:bodyPr>
          <a:lstStyle/>
          <a:p>
            <a:pPr marL="342900" indent="-342900" algn="just">
              <a:buFont typeface="Wingdings" pitchFamily="2" charset="2"/>
              <a:buChar char="q"/>
            </a:pPr>
            <a:r>
              <a:rPr lang="ru-RU" dirty="0"/>
              <a:t>Под </a:t>
            </a:r>
            <a:r>
              <a:rPr lang="ru-RU" b="1" u="sng" dirty="0">
                <a:solidFill>
                  <a:schemeClr val="accent2">
                    <a:lumMod val="50000"/>
                  </a:schemeClr>
                </a:solidFill>
              </a:rPr>
              <a:t>пониманием на слух текстов</a:t>
            </a:r>
            <a:r>
              <a:rPr lang="ru-RU" dirty="0"/>
              <a:t> различных жанров детской литературы подразумевается восприятие этих текстов. В процессе восприятия произведения ребенок по-своему воспринимает художественные образы, обогащает их собственным воображением, соотносит со своим личным опытом. Восприятие художественных произведений рассматривается как один из приемов формирования творческой личности, что соответствует целевым ориентирам ФГОС дошкольного образования.</a:t>
            </a:r>
            <a:endParaRPr lang="ru-RU" dirty="0"/>
          </a:p>
        </p:txBody>
      </p:sp>
    </p:spTree>
    <p:extLst>
      <p:ext uri="{BB962C8B-B14F-4D97-AF65-F5344CB8AC3E}">
        <p14:creationId xmlns:p14="http://schemas.microsoft.com/office/powerpoint/2010/main" val="2213230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a14:imgLayer r:embed="rId3">
                    <a14:imgEffect>
                      <a14:colorTemperature colorTemp="47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C:\Users\admin\Desktop\Рисунок1.png"/>
          <p:cNvPicPr>
            <a:picLocks noChangeAspect="1" noChangeArrowheads="1"/>
          </p:cNvPicPr>
          <p:nvPr/>
        </p:nvPicPr>
        <p:blipFill>
          <a:blip r:embed="rId4">
            <a:duotone>
              <a:prstClr val="black"/>
              <a:schemeClr val="accent6">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1" y="-26608"/>
            <a:ext cx="9144000" cy="686208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99592" y="260648"/>
            <a:ext cx="7776864" cy="707886"/>
          </a:xfrm>
          <a:prstGeom prst="rect">
            <a:avLst/>
          </a:prstGeom>
        </p:spPr>
        <p:txBody>
          <a:bodyPr wrap="square">
            <a:spAutoFit/>
          </a:bodyPr>
          <a:lstStyle/>
          <a:p>
            <a:pPr algn="ctr"/>
            <a:r>
              <a:rPr lang="ru-RU" sz="2000" b="1" dirty="0" smtClean="0"/>
              <a:t>Возрастные особенности восприятия </a:t>
            </a:r>
            <a:r>
              <a:rPr lang="ru-RU" sz="2000" b="1" dirty="0"/>
              <a:t>произведений художественной </a:t>
            </a:r>
            <a:r>
              <a:rPr lang="ru-RU" sz="2000" b="1" dirty="0" smtClean="0"/>
              <a:t>литературы дошкольниками.</a:t>
            </a:r>
            <a:endParaRPr lang="ru-RU" sz="2000" b="1" dirty="0"/>
          </a:p>
        </p:txBody>
      </p:sp>
      <p:sp>
        <p:nvSpPr>
          <p:cNvPr id="3" name="Прямоугольник 2"/>
          <p:cNvSpPr/>
          <p:nvPr/>
        </p:nvSpPr>
        <p:spPr>
          <a:xfrm>
            <a:off x="827584" y="1041603"/>
            <a:ext cx="7920880" cy="1200329"/>
          </a:xfrm>
          <a:prstGeom prst="rect">
            <a:avLst/>
          </a:prstGeom>
        </p:spPr>
        <p:txBody>
          <a:bodyPr wrap="square">
            <a:spAutoFit/>
          </a:bodyPr>
          <a:lstStyle/>
          <a:p>
            <a:pPr algn="just"/>
            <a:r>
              <a:rPr lang="ru-RU" dirty="0"/>
              <a:t>В </a:t>
            </a:r>
            <a:r>
              <a:rPr lang="ru-RU" b="1" dirty="0"/>
              <a:t>3-4 года (младшая группа) </a:t>
            </a:r>
            <a:r>
              <a:rPr lang="ru-RU" dirty="0"/>
              <a:t>дети понимают основные факты произведения, улавливают динамику событий. Однако понимание сюжета часто бывает фрагментарным. Важно, что понимание связано у них с непосредственным личным опытом. </a:t>
            </a:r>
          </a:p>
        </p:txBody>
      </p:sp>
      <p:sp>
        <p:nvSpPr>
          <p:cNvPr id="5" name="Прямоугольник 4"/>
          <p:cNvSpPr/>
          <p:nvPr/>
        </p:nvSpPr>
        <p:spPr>
          <a:xfrm>
            <a:off x="899592" y="3806249"/>
            <a:ext cx="7848872" cy="2585323"/>
          </a:xfrm>
          <a:prstGeom prst="rect">
            <a:avLst/>
          </a:prstGeom>
        </p:spPr>
        <p:txBody>
          <a:bodyPr wrap="square">
            <a:spAutoFit/>
          </a:bodyPr>
          <a:lstStyle/>
          <a:p>
            <a:pPr algn="just"/>
            <a:r>
              <a:rPr lang="ru-RU" dirty="0"/>
              <a:t>Особенности восприятия литературного произведения детьми младшего дошкольного возраста определяют</a:t>
            </a:r>
            <a:r>
              <a:rPr lang="ru-RU" b="1" dirty="0"/>
              <a:t> задачи:</a:t>
            </a:r>
          </a:p>
          <a:p>
            <a:pPr marL="285750" indent="-285750" algn="just">
              <a:buFont typeface="Wingdings" pitchFamily="2" charset="2"/>
              <a:buChar char="q"/>
            </a:pPr>
            <a:r>
              <a:rPr lang="ru-RU" dirty="0" smtClean="0"/>
              <a:t>Обогащать </a:t>
            </a:r>
            <a:r>
              <a:rPr lang="ru-RU" dirty="0"/>
              <a:t>жизненный опыт детей знаниями и впечатлениями, необходимыми для осознания литературного произведения.</a:t>
            </a:r>
          </a:p>
          <a:p>
            <a:pPr marL="285750" indent="-285750" algn="just">
              <a:buFont typeface="Wingdings" pitchFamily="2" charset="2"/>
              <a:buChar char="q"/>
            </a:pPr>
            <a:r>
              <a:rPr lang="ru-RU" dirty="0" smtClean="0"/>
              <a:t>Помогать </a:t>
            </a:r>
            <a:r>
              <a:rPr lang="ru-RU" dirty="0"/>
              <a:t>соотносить имеющийся детский опыт с фактами литературного произведения.</a:t>
            </a:r>
          </a:p>
          <a:p>
            <a:pPr marL="285750" indent="-285750" algn="just">
              <a:buFont typeface="Wingdings" pitchFamily="2" charset="2"/>
              <a:buChar char="q"/>
            </a:pPr>
            <a:r>
              <a:rPr lang="ru-RU" dirty="0" smtClean="0"/>
              <a:t>Помогать </a:t>
            </a:r>
            <a:r>
              <a:rPr lang="ru-RU" dirty="0"/>
              <a:t>устанавливать простейшие связи в произведении.</a:t>
            </a:r>
          </a:p>
          <a:p>
            <a:pPr marL="285750" indent="-285750" algn="just">
              <a:buFont typeface="Wingdings" pitchFamily="2" charset="2"/>
              <a:buChar char="q"/>
            </a:pPr>
            <a:r>
              <a:rPr lang="ru-RU" dirty="0" smtClean="0"/>
              <a:t>Помогать </a:t>
            </a:r>
            <a:r>
              <a:rPr lang="ru-RU" dirty="0"/>
              <a:t>видеть наиболее яркие поступки героев и правильно их оценивать.</a:t>
            </a:r>
          </a:p>
        </p:txBody>
      </p:sp>
      <p:pic>
        <p:nvPicPr>
          <p:cNvPr id="6146" name="Picture 2" descr="http://logopedija.at.ua/mp3/0_63821_8db09b53_orig.jpe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278" b="98500" l="542" r="100000"/>
                    </a14:imgEffect>
                  </a14:imgLayer>
                </a14:imgProps>
              </a:ext>
              <a:ext uri="{28A0092B-C50C-407E-A947-70E740481C1C}">
                <a14:useLocalDpi xmlns:a14="http://schemas.microsoft.com/office/drawing/2010/main" val="0"/>
              </a:ext>
            </a:extLst>
          </a:blip>
          <a:srcRect/>
          <a:stretch>
            <a:fillRect/>
          </a:stretch>
        </p:blipFill>
        <p:spPr bwMode="auto">
          <a:xfrm>
            <a:off x="6789055" y="2195484"/>
            <a:ext cx="2130306" cy="174420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899592" y="2328921"/>
            <a:ext cx="5934590" cy="1477328"/>
          </a:xfrm>
          <a:prstGeom prst="rect">
            <a:avLst/>
          </a:prstGeom>
        </p:spPr>
        <p:txBody>
          <a:bodyPr wrap="square">
            <a:spAutoFit/>
          </a:bodyPr>
          <a:lstStyle/>
          <a:p>
            <a:pPr algn="just"/>
            <a:r>
              <a:rPr lang="ru-RU" dirty="0"/>
              <a:t>Малыши лучше осмысливают начало и конец произведения. Представить самого героя, его внешность они смогут, если взрослый предложит им иллюстрацию. В поведении героя они видят только действия, но не замечают его скрытых мотивов поступков, переживаний. </a:t>
            </a:r>
            <a:endParaRPr lang="ru-RU" dirty="0"/>
          </a:p>
        </p:txBody>
      </p:sp>
    </p:spTree>
    <p:extLst>
      <p:ext uri="{BB962C8B-B14F-4D97-AF65-F5344CB8AC3E}">
        <p14:creationId xmlns:p14="http://schemas.microsoft.com/office/powerpoint/2010/main" val="1234326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a14:imgLayer r:embed="rId3">
                    <a14:imgEffect>
                      <a14:colorTemperature colorTemp="47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C:\Users\admin\Desktop\Рисунок1.png"/>
          <p:cNvPicPr>
            <a:picLocks noChangeAspect="1" noChangeArrowheads="1"/>
          </p:cNvPicPr>
          <p:nvPr/>
        </p:nvPicPr>
        <p:blipFill>
          <a:blip r:embed="rId4">
            <a:duotone>
              <a:prstClr val="black"/>
              <a:schemeClr val="accent6">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6208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55576" y="332656"/>
            <a:ext cx="7920880" cy="2308324"/>
          </a:xfrm>
          <a:prstGeom prst="rect">
            <a:avLst/>
          </a:prstGeom>
        </p:spPr>
        <p:txBody>
          <a:bodyPr wrap="square">
            <a:spAutoFit/>
          </a:bodyPr>
          <a:lstStyle/>
          <a:p>
            <a:pPr algn="just"/>
            <a:r>
              <a:rPr lang="ru-RU" b="1" dirty="0"/>
              <a:t>В 4-5 лет (средняя группа) </a:t>
            </a:r>
            <a:r>
              <a:rPr lang="ru-RU" dirty="0"/>
              <a:t>у детей обогащается опыт знаний и отношений, расширяется круг конкретных представлений. Дошкольники легко устанавливают простые причинно-следственные связи в сюжете. Могут вычленить главное в последовательности действий. Однако скрытые замыслы героев детям еще не понятны. Ориентируясь на свой опыт и знания норм поведения, чаще всего, дают правильную оценку действиям героя, но выделяют только простые и понятные им поступки. Скрытые мотивы героев по-прежнему не замечают. </a:t>
            </a:r>
          </a:p>
        </p:txBody>
      </p:sp>
      <p:sp>
        <p:nvSpPr>
          <p:cNvPr id="3" name="Прямоугольник 2"/>
          <p:cNvSpPr/>
          <p:nvPr/>
        </p:nvSpPr>
        <p:spPr>
          <a:xfrm>
            <a:off x="1004211" y="3431043"/>
            <a:ext cx="5941830" cy="2031325"/>
          </a:xfrm>
          <a:prstGeom prst="rect">
            <a:avLst/>
          </a:prstGeom>
        </p:spPr>
        <p:txBody>
          <a:bodyPr wrap="square">
            <a:spAutoFit/>
          </a:bodyPr>
          <a:lstStyle/>
          <a:p>
            <a:pPr marL="285750" indent="-285750" algn="just">
              <a:buFont typeface="Wingdings" pitchFamily="2" charset="2"/>
              <a:buChar char="q"/>
            </a:pPr>
            <a:r>
              <a:rPr lang="ru-RU" dirty="0" smtClean="0"/>
              <a:t>Обращать </a:t>
            </a:r>
            <a:r>
              <a:rPr lang="ru-RU" dirty="0"/>
              <a:t>внимание детей на разнообразные поступки героя.</a:t>
            </a:r>
          </a:p>
          <a:p>
            <a:pPr marL="285750" indent="-285750" algn="just">
              <a:buFont typeface="Wingdings" pitchFamily="2" charset="2"/>
              <a:buChar char="q"/>
            </a:pPr>
            <a:r>
              <a:rPr lang="ru-RU" dirty="0" smtClean="0"/>
              <a:t>Формировать </a:t>
            </a:r>
            <a:r>
              <a:rPr lang="ru-RU" dirty="0"/>
              <a:t>умение видеть простые, открытые мотивы поступков героев.</a:t>
            </a:r>
          </a:p>
          <a:p>
            <a:pPr marL="285750" indent="-285750" algn="just">
              <a:buFont typeface="Wingdings" pitchFamily="2" charset="2"/>
              <a:buChar char="q"/>
            </a:pPr>
            <a:r>
              <a:rPr lang="ru-RU" dirty="0" smtClean="0"/>
              <a:t>Способствовать </a:t>
            </a:r>
            <a:r>
              <a:rPr lang="ru-RU" dirty="0"/>
              <a:t>тому, чтобы дети определяли свое эмоциональное отношение к герою и мотивировали его.</a:t>
            </a:r>
          </a:p>
        </p:txBody>
      </p:sp>
      <p:pic>
        <p:nvPicPr>
          <p:cNvPr id="2050" name="Picture 2" descr="http://www.playcast.ru/uploads/2015/10/02/1529788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04211" y="2852936"/>
            <a:ext cx="7940438" cy="356280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04211" y="2640980"/>
            <a:ext cx="6877044" cy="923330"/>
          </a:xfrm>
          <a:prstGeom prst="rect">
            <a:avLst/>
          </a:prstGeom>
        </p:spPr>
        <p:txBody>
          <a:bodyPr wrap="square">
            <a:spAutoFit/>
          </a:bodyPr>
          <a:lstStyle/>
          <a:p>
            <a:r>
              <a:rPr lang="ru-RU" b="1" dirty="0"/>
              <a:t>Задачи:</a:t>
            </a:r>
            <a:endParaRPr lang="ru-RU" dirty="0"/>
          </a:p>
          <a:p>
            <a:pPr marL="285750" indent="-285750" algn="just">
              <a:buFont typeface="Wingdings" pitchFamily="2" charset="2"/>
              <a:buChar char="q"/>
            </a:pPr>
            <a:r>
              <a:rPr lang="ru-RU" dirty="0"/>
              <a:t>Формировать умение устанавливать в произведении разнообразные причинно-следственные связи.</a:t>
            </a:r>
            <a:endParaRPr lang="ru-RU" dirty="0"/>
          </a:p>
        </p:txBody>
      </p:sp>
    </p:spTree>
    <p:extLst>
      <p:ext uri="{BB962C8B-B14F-4D97-AF65-F5344CB8AC3E}">
        <p14:creationId xmlns:p14="http://schemas.microsoft.com/office/powerpoint/2010/main" val="3211084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a14:imgLayer r:embed="rId3">
                    <a14:imgEffect>
                      <a14:colorTemperature colorTemp="47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C:\Users\admin\Desktop\Рисунок1.png"/>
          <p:cNvPicPr>
            <a:picLocks noChangeAspect="1" noChangeArrowheads="1"/>
          </p:cNvPicPr>
          <p:nvPr/>
        </p:nvPicPr>
        <p:blipFill>
          <a:blip r:embed="rId4">
            <a:duotone>
              <a:prstClr val="black"/>
              <a:schemeClr val="accent6">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26344" y="-4126"/>
            <a:ext cx="9122991" cy="684631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27584" y="474345"/>
            <a:ext cx="7920880" cy="2308324"/>
          </a:xfrm>
          <a:prstGeom prst="rect">
            <a:avLst/>
          </a:prstGeom>
        </p:spPr>
        <p:txBody>
          <a:bodyPr wrap="square">
            <a:spAutoFit/>
          </a:bodyPr>
          <a:lstStyle/>
          <a:p>
            <a:pPr algn="just"/>
            <a:r>
              <a:rPr lang="ru-RU" b="1" dirty="0"/>
              <a:t>В 5-6 лет (старшая группа) </a:t>
            </a:r>
            <a:r>
              <a:rPr lang="ru-RU" dirty="0"/>
              <a:t>дети более внимательно относятся к содержанию произведения, к его смыслу. Эмоциональное восприятие менее выражено.</a:t>
            </a:r>
            <a:br>
              <a:rPr lang="ru-RU" dirty="0"/>
            </a:br>
            <a:r>
              <a:rPr lang="ru-RU" dirty="0"/>
              <a:t>Дети способны понять события, которых не было в их непосредственном опыте. Они способны установить в произведении многообразные связи и отношения среди героев. </a:t>
            </a:r>
            <a:r>
              <a:rPr lang="ru-RU" dirty="0" smtClean="0"/>
              <a:t>Дети </a:t>
            </a:r>
            <a:r>
              <a:rPr lang="ru-RU" dirty="0"/>
              <a:t>учитывают не только поступки и действия героя, но и его переживания, помыслы. При этом старшие дошкольники сопереживают вместе с героем. Эмоциональное отношение опирается на характеристику героя в произведении и более адекватно авторскому замыслу.</a:t>
            </a:r>
          </a:p>
        </p:txBody>
      </p:sp>
      <p:sp>
        <p:nvSpPr>
          <p:cNvPr id="3" name="Прямоугольник 2"/>
          <p:cNvSpPr/>
          <p:nvPr/>
        </p:nvSpPr>
        <p:spPr>
          <a:xfrm>
            <a:off x="3086989" y="2924944"/>
            <a:ext cx="5373443" cy="3139321"/>
          </a:xfrm>
          <a:prstGeom prst="rect">
            <a:avLst/>
          </a:prstGeom>
        </p:spPr>
        <p:txBody>
          <a:bodyPr wrap="square">
            <a:spAutoFit/>
          </a:bodyPr>
          <a:lstStyle/>
          <a:p>
            <a:r>
              <a:rPr lang="ru-RU" b="1" dirty="0" smtClean="0"/>
              <a:t>Задачи:</a:t>
            </a:r>
            <a:endParaRPr lang="ru-RU" b="1" dirty="0"/>
          </a:p>
          <a:p>
            <a:pPr marL="285750" indent="-285750" algn="just">
              <a:buFont typeface="Wingdings" pitchFamily="2" charset="2"/>
              <a:buChar char="q"/>
            </a:pPr>
            <a:r>
              <a:rPr lang="ru-RU" dirty="0" smtClean="0"/>
              <a:t>Способствовать </a:t>
            </a:r>
            <a:r>
              <a:rPr lang="ru-RU" dirty="0"/>
              <a:t>установлению детьми многообразных причинно-следственных связей в сюжете произведения.</a:t>
            </a:r>
          </a:p>
          <a:p>
            <a:pPr marL="285750" indent="-285750" algn="just">
              <a:buFont typeface="Wingdings" pitchFamily="2" charset="2"/>
              <a:buChar char="q"/>
            </a:pPr>
            <a:r>
              <a:rPr lang="ru-RU" dirty="0" smtClean="0"/>
              <a:t>Формировать </a:t>
            </a:r>
            <a:r>
              <a:rPr lang="ru-RU" dirty="0"/>
              <a:t>умение анализировать не только действия героев, но и их переживания.</a:t>
            </a:r>
          </a:p>
          <a:p>
            <a:pPr marL="285750" indent="-285750" algn="just">
              <a:buFont typeface="Wingdings" pitchFamily="2" charset="2"/>
              <a:buChar char="q"/>
            </a:pPr>
            <a:r>
              <a:rPr lang="ru-RU" dirty="0" smtClean="0"/>
              <a:t>Формировать </a:t>
            </a:r>
            <a:r>
              <a:rPr lang="ru-RU" dirty="0"/>
              <a:t>осознанное эмоциональное отношение к героям произведения.</a:t>
            </a:r>
          </a:p>
          <a:p>
            <a:pPr marL="285750" indent="-285750" algn="just">
              <a:buFont typeface="Wingdings" pitchFamily="2" charset="2"/>
              <a:buChar char="q"/>
            </a:pPr>
            <a:r>
              <a:rPr lang="ru-RU" dirty="0" smtClean="0"/>
              <a:t>Обращать </a:t>
            </a:r>
            <a:r>
              <a:rPr lang="ru-RU" dirty="0"/>
              <a:t>внимание детей на языковую стилистику произведения, авторские приемы изложения текста.</a:t>
            </a:r>
          </a:p>
        </p:txBody>
      </p:sp>
      <p:pic>
        <p:nvPicPr>
          <p:cNvPr id="3074" name="Picture 2" descr="https://openclipart.org/image/2400px/svg_to_png/172177/bts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95536" y="2713047"/>
            <a:ext cx="3261020" cy="3740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010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a14:imgLayer r:embed="rId3">
                    <a14:imgEffect>
                      <a14:colorTemperature colorTemp="47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C:\Users\admin\Desktop\Рисунок1.png"/>
          <p:cNvPicPr>
            <a:picLocks noChangeAspect="1" noChangeArrowheads="1"/>
          </p:cNvPicPr>
          <p:nvPr/>
        </p:nvPicPr>
        <p:blipFill>
          <a:blip r:embed="rId4">
            <a:duotone>
              <a:prstClr val="black"/>
              <a:schemeClr val="accent6">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51342" y="-58748"/>
            <a:ext cx="9195342" cy="690061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55576" y="483637"/>
            <a:ext cx="5904656" cy="2585323"/>
          </a:xfrm>
          <a:prstGeom prst="rect">
            <a:avLst/>
          </a:prstGeom>
        </p:spPr>
        <p:txBody>
          <a:bodyPr wrap="square">
            <a:spAutoFit/>
          </a:bodyPr>
          <a:lstStyle/>
          <a:p>
            <a:pPr algn="just"/>
            <a:r>
              <a:rPr lang="ru-RU" b="1" dirty="0"/>
              <a:t>В 6-7 лет (подготовительная группа) </a:t>
            </a:r>
            <a:r>
              <a:rPr lang="ru-RU" dirty="0"/>
              <a:t>дошкольники начинают осмысливать произведения не только на уровне установления причинно-следственных связей, но и понимают эмоциональный подтекст. Дети видят не только разнообразные действия героя, но и выделяют ярко выраженные внешние чувства. Усложняется эмоциональное отношение к </a:t>
            </a:r>
            <a:r>
              <a:rPr lang="ru-RU" dirty="0" smtClean="0"/>
              <a:t>героям. Дети </a:t>
            </a:r>
            <a:r>
              <a:rPr lang="ru-RU" dirty="0"/>
              <a:t>могут не только сопереживать вместе с героем, но и рассматривать события с точки зрения автора произведения.</a:t>
            </a:r>
          </a:p>
        </p:txBody>
      </p:sp>
      <p:sp>
        <p:nvSpPr>
          <p:cNvPr id="3" name="Прямоугольник 2"/>
          <p:cNvSpPr/>
          <p:nvPr/>
        </p:nvSpPr>
        <p:spPr>
          <a:xfrm>
            <a:off x="2891982" y="3068960"/>
            <a:ext cx="5649234" cy="2585323"/>
          </a:xfrm>
          <a:prstGeom prst="rect">
            <a:avLst/>
          </a:prstGeom>
        </p:spPr>
        <p:txBody>
          <a:bodyPr wrap="square">
            <a:spAutoFit/>
          </a:bodyPr>
          <a:lstStyle/>
          <a:p>
            <a:pPr algn="just"/>
            <a:r>
              <a:rPr lang="ru-RU" b="1" dirty="0" smtClean="0"/>
              <a:t>Задачи:</a:t>
            </a:r>
            <a:endParaRPr lang="ru-RU" dirty="0"/>
          </a:p>
          <a:p>
            <a:pPr marL="285750" indent="-285750" algn="just">
              <a:buFont typeface="Wingdings" pitchFamily="2" charset="2"/>
              <a:buChar char="q"/>
            </a:pPr>
            <a:r>
              <a:rPr lang="ru-RU" dirty="0" smtClean="0"/>
              <a:t>Обогащать </a:t>
            </a:r>
            <a:r>
              <a:rPr lang="ru-RU" dirty="0"/>
              <a:t>литературный опыт дошкольников.</a:t>
            </a:r>
          </a:p>
          <a:p>
            <a:pPr marL="285750" indent="-285750" algn="just">
              <a:buFont typeface="Wingdings" pitchFamily="2" charset="2"/>
              <a:buChar char="q"/>
            </a:pPr>
            <a:r>
              <a:rPr lang="ru-RU" dirty="0" smtClean="0"/>
              <a:t>Формировать </a:t>
            </a:r>
            <a:r>
              <a:rPr lang="ru-RU" dirty="0"/>
              <a:t>умение видеть авторскую позицию в произведении.</a:t>
            </a:r>
          </a:p>
          <a:p>
            <a:pPr marL="285750" indent="-285750" algn="just">
              <a:buFont typeface="Wingdings" pitchFamily="2" charset="2"/>
              <a:buChar char="q"/>
            </a:pPr>
            <a:r>
              <a:rPr lang="ru-RU" dirty="0" smtClean="0"/>
              <a:t>Помогать </a:t>
            </a:r>
            <a:r>
              <a:rPr lang="ru-RU" dirty="0"/>
              <a:t>детям осмысливать не только действия героев, но и проникать в их внутренний мир, видеть скрытые мотивы поступков.</a:t>
            </a:r>
          </a:p>
          <a:p>
            <a:pPr marL="285750" indent="-285750" algn="just">
              <a:buFont typeface="Wingdings" pitchFamily="2" charset="2"/>
              <a:buChar char="q"/>
            </a:pPr>
            <a:r>
              <a:rPr lang="ru-RU" dirty="0" smtClean="0"/>
              <a:t>Способствовать </a:t>
            </a:r>
            <a:r>
              <a:rPr lang="ru-RU" dirty="0"/>
              <a:t>умению видеть смысловую и эмоциональную роль слова в произведении.</a:t>
            </a:r>
          </a:p>
        </p:txBody>
      </p:sp>
      <p:pic>
        <p:nvPicPr>
          <p:cNvPr id="4098" name="Picture 2" descr="https://im1-tub-ru.yandex.net/i?id=4003b296c21cd9326ea9a1b29084d965&amp;n=33&amp;h=215&amp;w=430"/>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728819" y="260648"/>
            <a:ext cx="4095750" cy="20478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im1-tub-ru.yandex.net/i?id=4003b296c21cd9326ea9a1b29084d965&amp;n=33&amp;h=215&amp;w=430"/>
          <p:cNvPicPr>
            <a:picLocks noChangeAspect="1" noChangeArrowheads="1"/>
          </p:cNvPicPr>
          <p:nvPr/>
        </p:nvPicPr>
        <p:blipFill>
          <a:blip r:embed="rId7">
            <a:extLst>
              <a:ext uri="{BEBA8EAE-BF5A-486C-A8C5-ECC9F3942E4B}">
                <a14:imgProps xmlns:a14="http://schemas.microsoft.com/office/drawing/2010/main">
                  <a14:imgLayer r:embed="rId6">
                    <a14:imgEffect>
                      <a14:backgroundRemoval t="0" b="100000" l="233" r="54651"/>
                    </a14:imgEffect>
                  </a14:imgLayer>
                </a14:imgProps>
              </a:ext>
              <a:ext uri="{28A0092B-C50C-407E-A947-70E740481C1C}">
                <a14:useLocalDpi xmlns:a14="http://schemas.microsoft.com/office/drawing/2010/main" val="0"/>
              </a:ext>
            </a:extLst>
          </a:blip>
          <a:srcRect/>
          <a:stretch>
            <a:fillRect/>
          </a:stretch>
        </p:blipFill>
        <p:spPr bwMode="auto">
          <a:xfrm>
            <a:off x="836313" y="3606407"/>
            <a:ext cx="4095750"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602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a14:imgLayer r:embed="rId3">
                    <a14:imgEffect>
                      <a14:colorTemperature colorTemp="47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C:\Users\admin\Desktop\Рисунок1.png"/>
          <p:cNvPicPr>
            <a:picLocks noChangeAspect="1" noChangeArrowheads="1"/>
          </p:cNvPicPr>
          <p:nvPr/>
        </p:nvPicPr>
        <p:blipFill>
          <a:blip r:embed="rId4">
            <a:duotone>
              <a:prstClr val="black"/>
              <a:schemeClr val="accent6">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7114" y="0"/>
            <a:ext cx="9142448" cy="6860921"/>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899592" y="404664"/>
            <a:ext cx="7848872" cy="1477328"/>
          </a:xfrm>
          <a:prstGeom prst="rect">
            <a:avLst/>
          </a:prstGeom>
        </p:spPr>
        <p:txBody>
          <a:bodyPr wrap="square">
            <a:spAutoFit/>
          </a:bodyPr>
          <a:lstStyle/>
          <a:p>
            <a:pPr algn="just"/>
            <a:r>
              <a:rPr lang="ru-RU" dirty="0"/>
              <a:t>В соответствии с </a:t>
            </a:r>
            <a:r>
              <a:rPr lang="ru-RU" dirty="0">
                <a:hlinkClick r:id="rId5" tooltip="ФГОС ДО"/>
              </a:rPr>
              <a:t>ФГОС дошкольного образования</a:t>
            </a:r>
            <a:r>
              <a:rPr lang="ru-RU" dirty="0"/>
              <a:t> наиболее актуальным является такое взаимодействие педагога с детьми, которое проходит в формах, специфических для дошкольников: в игре, в</a:t>
            </a:r>
            <a:r>
              <a:rPr lang="ru-RU" b="1" dirty="0"/>
              <a:t> </a:t>
            </a:r>
            <a:r>
              <a:rPr lang="ru-RU" dirty="0" smtClean="0"/>
              <a:t>познавательной</a:t>
            </a:r>
            <a:r>
              <a:rPr lang="ru-RU" b="1" dirty="0" smtClean="0"/>
              <a:t> </a:t>
            </a:r>
            <a:r>
              <a:rPr lang="ru-RU" dirty="0" smtClean="0"/>
              <a:t>и </a:t>
            </a:r>
            <a:r>
              <a:rPr lang="ru-RU" dirty="0"/>
              <a:t>исследовательской</a:t>
            </a:r>
            <a:r>
              <a:rPr lang="ru-RU" b="1" dirty="0"/>
              <a:t> </a:t>
            </a:r>
            <a:r>
              <a:rPr lang="ru-RU" dirty="0"/>
              <a:t>деятельности, в форме творческой активности. Использование сюжетных картинок как раз отвечает этому требованию.</a:t>
            </a:r>
          </a:p>
        </p:txBody>
      </p:sp>
      <p:sp>
        <p:nvSpPr>
          <p:cNvPr id="7" name="Прямоугольник 6"/>
          <p:cNvSpPr/>
          <p:nvPr/>
        </p:nvSpPr>
        <p:spPr>
          <a:xfrm>
            <a:off x="899592" y="1772816"/>
            <a:ext cx="7848872" cy="646331"/>
          </a:xfrm>
          <a:prstGeom prst="rect">
            <a:avLst/>
          </a:prstGeom>
        </p:spPr>
        <p:txBody>
          <a:bodyPr wrap="square">
            <a:spAutoFit/>
          </a:bodyPr>
          <a:lstStyle/>
          <a:p>
            <a:pPr algn="just"/>
            <a:r>
              <a:rPr lang="ru-RU" dirty="0"/>
              <a:t>Работа с сюжетными картинками знакома педагогам в рамках речевого развития дошкольников. </a:t>
            </a:r>
            <a:endParaRPr lang="ru-RU" dirty="0"/>
          </a:p>
        </p:txBody>
      </p:sp>
      <p:sp>
        <p:nvSpPr>
          <p:cNvPr id="8" name="Прямоугольник 7"/>
          <p:cNvSpPr/>
          <p:nvPr/>
        </p:nvSpPr>
        <p:spPr>
          <a:xfrm>
            <a:off x="897142" y="2274838"/>
            <a:ext cx="7848872" cy="1200329"/>
          </a:xfrm>
          <a:prstGeom prst="rect">
            <a:avLst/>
          </a:prstGeom>
        </p:spPr>
        <p:txBody>
          <a:bodyPr wrap="square">
            <a:spAutoFit/>
          </a:bodyPr>
          <a:lstStyle/>
          <a:p>
            <a:pPr algn="just"/>
            <a:r>
              <a:rPr lang="ru-RU" dirty="0"/>
              <a:t>Предлагаемые картинки должны быть связаны единым содержанием, на них изображены действия героев в определенной последовательности. </a:t>
            </a:r>
            <a:r>
              <a:rPr lang="ru-RU" b="1" dirty="0"/>
              <a:t>Задачи</a:t>
            </a:r>
            <a:r>
              <a:rPr lang="ru-RU" dirty="0"/>
              <a:t> данной системы занятий — развивать у детей умение устанавливать причинно-следственные связи, развивать речь и речевое творчество. </a:t>
            </a:r>
            <a:endParaRPr lang="ru-RU" dirty="0"/>
          </a:p>
        </p:txBody>
      </p:sp>
      <p:sp>
        <p:nvSpPr>
          <p:cNvPr id="9" name="Прямоугольник 8"/>
          <p:cNvSpPr/>
          <p:nvPr/>
        </p:nvSpPr>
        <p:spPr>
          <a:xfrm>
            <a:off x="899592" y="3356992"/>
            <a:ext cx="7846422" cy="1754326"/>
          </a:xfrm>
          <a:prstGeom prst="rect">
            <a:avLst/>
          </a:prstGeom>
        </p:spPr>
        <p:txBody>
          <a:bodyPr wrap="square">
            <a:spAutoFit/>
          </a:bodyPr>
          <a:lstStyle/>
          <a:p>
            <a:pPr algn="just"/>
            <a:r>
              <a:rPr lang="ru-RU" b="1" u="sng" dirty="0" smtClean="0"/>
              <a:t>Задания:</a:t>
            </a:r>
            <a:endParaRPr lang="ru-RU" b="1" u="sng" dirty="0"/>
          </a:p>
          <a:p>
            <a:pPr marL="285750" indent="-285750" algn="just">
              <a:buFont typeface="Wingdings" pitchFamily="2" charset="2"/>
              <a:buChar char="§"/>
            </a:pPr>
            <a:r>
              <a:rPr lang="ru-RU" dirty="0" smtClean="0"/>
              <a:t>Предлагается </a:t>
            </a:r>
            <a:r>
              <a:rPr lang="ru-RU" dirty="0"/>
              <a:t>набор картинок, в которых заведомо нарушена последовательность. Дети должны отыскать ошибку и исправить ее. Далее дается задание рассказать сюжет по картинкам придумать название рассказа. Задача — выявить умение детей выстроить содержание картинок в логической последовательности.</a:t>
            </a:r>
          </a:p>
        </p:txBody>
      </p:sp>
    </p:spTree>
    <p:extLst>
      <p:ext uri="{BB962C8B-B14F-4D97-AF65-F5344CB8AC3E}">
        <p14:creationId xmlns:p14="http://schemas.microsoft.com/office/powerpoint/2010/main" val="1542242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00000"/>
      </a:hlink>
      <a:folHlink>
        <a:srgbClr val="D99694"/>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1412</Words>
  <Application>Microsoft Office PowerPoint</Application>
  <PresentationFormat>Экран (4:3)</PresentationFormat>
  <Paragraphs>75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Елена</dc:creator>
  <cp:lastModifiedBy>admin</cp:lastModifiedBy>
  <cp:revision>26</cp:revision>
  <dcterms:created xsi:type="dcterms:W3CDTF">2013-07-29T17:42:42Z</dcterms:created>
  <dcterms:modified xsi:type="dcterms:W3CDTF">2016-02-28T13:59:48Z</dcterms:modified>
</cp:coreProperties>
</file>